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63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6271"/>
  </p:normalViewPr>
  <p:slideViewPr>
    <p:cSldViewPr snapToGrid="0" snapToObjects="1">
      <p:cViewPr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686DB-546B-0F47-B524-03C1E7FA931C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FC83D-D60B-5240-B8C8-4FA84417C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99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8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57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5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9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C83D-D60B-5240-B8C8-4FA84417C7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6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7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4.0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1616" y="228600"/>
            <a:ext cx="11260667" cy="605942"/>
          </a:xfrm>
        </p:spPr>
        <p:txBody>
          <a:bodyPr>
            <a:normAutofit/>
          </a:bodyPr>
          <a:lstStyle>
            <a:lvl1pPr algn="l">
              <a:defRPr sz="3200" b="0">
                <a:solidFill>
                  <a:schemeClr val="accent2"/>
                </a:solidFill>
                <a:latin typeface="Myriad Web Pro"/>
                <a:cs typeface="Arial" pitchFamily="34" charset="0"/>
              </a:defRPr>
            </a:lvl1pPr>
          </a:lstStyle>
          <a:p>
            <a:r>
              <a:rPr lang="en-US" dirty="0" smtClean="0"/>
              <a:t>Slide Title (should stay between 24-32pt.)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4107" y="6214519"/>
            <a:ext cx="636959" cy="486862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577015" y="6400800"/>
            <a:ext cx="12192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720947" y="6388102"/>
            <a:ext cx="2724572" cy="17779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Proprietary and Confidential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7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7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5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0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05C30-691A-8941-A0BD-0FEF8F4A5DB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1DD4F-1064-544F-A917-0FED2E5AC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1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em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20947" y="638810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67478" y="44415"/>
            <a:ext cx="561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Revised Ab-Peptide Array Binding Kinetics Model</a:t>
            </a:r>
            <a:endParaRPr lang="en-US" b="1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38800" y="1452103"/>
            <a:ext cx="5943600" cy="931744"/>
            <a:chOff x="-120320" y="832005"/>
            <a:chExt cx="5943600" cy="9317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8804"/>
            <a:stretch/>
          </p:blipFill>
          <p:spPr>
            <a:xfrm>
              <a:off x="-120320" y="1283854"/>
              <a:ext cx="5943600" cy="426552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111118" y="832005"/>
              <a:ext cx="3518912" cy="931744"/>
              <a:chOff x="1111118" y="832005"/>
              <a:chExt cx="3518912" cy="93174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111118" y="832005"/>
                <a:ext cx="3518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dirty="0" smtClean="0">
                    <a:latin typeface="Arial" charset="0"/>
                    <a:ea typeface="Arial" charset="0"/>
                    <a:cs typeface="Arial" charset="0"/>
                  </a:rPr>
                  <a:t>Revised Binding Model Equation</a:t>
                </a:r>
                <a:endParaRPr lang="en-US" u="sng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329291" y="1264985"/>
                <a:ext cx="1082566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9875718" y="348379"/>
            <a:ext cx="1984599" cy="498348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 / Revised Terms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3503" y="983553"/>
            <a:ext cx="6118057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Revised Ab-Peptide Binding Model Incorporates Two-State Binding Kinetics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State 1: Initial Ab + Peptide Encounter (Diffusion Limited Kinetics)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State 2: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* Low-Affinity Complex Reorganization to Induced Fit High-Affinity Configuration (Interaction Specific Kinetics)</a:t>
            </a: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Two-State Binding Model has been Reported for 10+ years with Ab-Peptide binding Kinetics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Refs: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Galanti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, M. et al. Conformation-controlled binding kinetics of antibodies. Sci. Rep. 6, 18976; 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doi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: 10.1038/srep18976 (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2016)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James LC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en-US" sz="1100" dirty="0" err="1" smtClean="0">
                <a:latin typeface="Arial" charset="0"/>
                <a:ea typeface="Arial" charset="0"/>
                <a:cs typeface="Arial" charset="0"/>
              </a:rPr>
              <a:t>Tawfik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 DS, 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Structure and kinetics of a transient antibody 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binding intermediate 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reveal a kinetic 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discrimination mechanism 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in antigen 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recognition. PNAS 102:36 (2005)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100" dirty="0" err="1" smtClean="0">
                <a:latin typeface="Arial" charset="0"/>
                <a:ea typeface="Arial" charset="0"/>
                <a:cs typeface="Arial" charset="0"/>
              </a:rPr>
              <a:t>Baggio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 R, </a:t>
            </a:r>
            <a:r>
              <a:rPr lang="en-US" sz="1100" dirty="0" err="1" smtClean="0">
                <a:latin typeface="Arial" charset="0"/>
                <a:ea typeface="Arial" charset="0"/>
                <a:cs typeface="Arial" charset="0"/>
              </a:rPr>
              <a:t>et.al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Induced Fit of an Epitope Peptide to a Monoclonal Antibody Probed with a Novel Parallel Surface Plasmon Resonance 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Assay. JBC, 280:6 (2005)</a:t>
            </a:r>
            <a:br>
              <a:rPr lang="en-US" sz="1100" dirty="0" smtClean="0">
                <a:latin typeface="Arial" charset="0"/>
                <a:ea typeface="Arial" charset="0"/>
                <a:cs typeface="Arial" charset="0"/>
              </a:rPr>
            </a:b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Experimental Data from Array Binding Time Studies Supports Two-State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Binding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Model: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Longer Incubation time results in slower off rates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737175" y="2417698"/>
            <a:ext cx="367702" cy="331763"/>
          </a:xfrm>
          <a:prstGeom prst="straightConnector1">
            <a:avLst/>
          </a:prstGeom>
          <a:ln w="38100">
            <a:solidFill>
              <a:srgbClr val="EB2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54361" y="2609894"/>
            <a:ext cx="295786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State 1: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Low-Affinity Encounter Complex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(Diffusion Limited Kinetics)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9939401" y="2330505"/>
            <a:ext cx="0" cy="13379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658915" y="3472245"/>
            <a:ext cx="30652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State 2:</a:t>
            </a: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High-Affinity Induced Fit Complex</a:t>
            </a: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(Interaction Specific Kinetics)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321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20947" y="638810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67478" y="44415"/>
            <a:ext cx="561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Revised Ab-Peptide Array Binding Kinetics Model</a:t>
            </a:r>
            <a:endParaRPr lang="en-US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3199" y="784828"/>
            <a:ext cx="2382712" cy="498348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Biophysical/Chemical Interpretation of Terms 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453260" y="2079794"/>
            <a:ext cx="0" cy="666321"/>
          </a:xfrm>
          <a:prstGeom prst="straightConnector1">
            <a:avLst/>
          </a:prstGeom>
          <a:ln w="38100">
            <a:solidFill>
              <a:srgbClr val="EB2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585825" y="1303358"/>
            <a:ext cx="373487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Diffusion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(Sample Composition)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(viscosity, detergent, blocking agent, etc.)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453260" y="3556809"/>
            <a:ext cx="0" cy="7315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823146" y="4285863"/>
            <a:ext cx="32663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Desorption</a:t>
            </a:r>
          </a:p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(Surface Properties)</a:t>
            </a:r>
          </a:p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(charge, density, </a:t>
            </a:r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hydrophilicity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, etc.)</a:t>
            </a:r>
            <a:endParaRPr lang="en-US" sz="1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266866" y="2787135"/>
            <a:ext cx="7303838" cy="781891"/>
            <a:chOff x="1481460" y="4795037"/>
            <a:chExt cx="5943600" cy="6211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88804"/>
            <a:stretch/>
          </p:blipFill>
          <p:spPr>
            <a:xfrm>
              <a:off x="1481460" y="4820692"/>
              <a:ext cx="5943600" cy="42655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982720" y="4851172"/>
              <a:ext cx="243840" cy="15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60037" y="4795037"/>
              <a:ext cx="5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latin typeface="Courier New" charset="0"/>
                  <a:ea typeface="Courier New" charset="0"/>
                  <a:cs typeface="Courier New" charset="0"/>
                </a:rPr>
                <a:t>k</a:t>
              </a:r>
              <a:r>
                <a:rPr lang="en-US" sz="1200" b="1" baseline="-25000" dirty="0" smtClean="0">
                  <a:latin typeface="Courier New" charset="0"/>
                  <a:ea typeface="Courier New" charset="0"/>
                  <a:cs typeface="Courier New" charset="0"/>
                </a:rPr>
                <a:t>1</a:t>
              </a:r>
              <a:r>
                <a:rPr lang="en-US" sz="1200" b="1" dirty="0" smtClean="0">
                  <a:latin typeface="Courier New" charset="0"/>
                  <a:ea typeface="Courier New" charset="0"/>
                  <a:cs typeface="Courier New" charset="0"/>
                </a:rPr>
                <a:t>on</a:t>
              </a:r>
              <a:endParaRPr lang="en-US" sz="1200" b="1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11316" y="4859764"/>
              <a:ext cx="243840" cy="157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6901" y="4795565"/>
              <a:ext cx="538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smtClean="0">
                  <a:latin typeface="Courier New" charset="0"/>
                  <a:ea typeface="Courier New" charset="0"/>
                  <a:cs typeface="Courier New" charset="0"/>
                </a:rPr>
                <a:t>k</a:t>
              </a:r>
              <a:r>
                <a:rPr lang="en-US" sz="1200" b="1" baseline="-25000" smtClean="0">
                  <a:latin typeface="Courier New" charset="0"/>
                  <a:ea typeface="Courier New" charset="0"/>
                  <a:cs typeface="Courier New" charset="0"/>
                </a:rPr>
                <a:t>2</a:t>
              </a:r>
              <a:r>
                <a:rPr lang="en-US" sz="1200" b="1" smtClean="0">
                  <a:latin typeface="Courier New" charset="0"/>
                  <a:ea typeface="Courier New" charset="0"/>
                  <a:cs typeface="Courier New" charset="0"/>
                </a:rPr>
                <a:t>on</a:t>
              </a:r>
              <a:endParaRPr lang="en-US" sz="1200" b="1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51013" y="5129518"/>
              <a:ext cx="6278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smtClean="0">
                  <a:latin typeface="Courier New" charset="0"/>
                  <a:ea typeface="Courier New" charset="0"/>
                  <a:cs typeface="Courier New" charset="0"/>
                </a:rPr>
                <a:t>k</a:t>
              </a:r>
              <a:r>
                <a:rPr lang="en-US" sz="1200" b="1" baseline="-25000" smtClean="0">
                  <a:latin typeface="Courier New" charset="0"/>
                  <a:ea typeface="Courier New" charset="0"/>
                  <a:cs typeface="Courier New" charset="0"/>
                </a:rPr>
                <a:t>2</a:t>
              </a:r>
              <a:r>
                <a:rPr lang="en-US" sz="1200" b="1" smtClean="0">
                  <a:latin typeface="Courier New" charset="0"/>
                  <a:ea typeface="Courier New" charset="0"/>
                  <a:cs typeface="Courier New" charset="0"/>
                </a:rPr>
                <a:t>off</a:t>
              </a:r>
              <a:endParaRPr lang="en-US" sz="1200" b="1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25695" y="5139224"/>
              <a:ext cx="6278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latin typeface="Courier New" charset="0"/>
                  <a:ea typeface="Courier New" charset="0"/>
                  <a:cs typeface="Courier New" charset="0"/>
                </a:rPr>
                <a:t>k</a:t>
              </a:r>
              <a:r>
                <a:rPr lang="en-US" sz="1200" b="1" baseline="-25000" dirty="0">
                  <a:latin typeface="Courier New" charset="0"/>
                  <a:ea typeface="Courier New" charset="0"/>
                  <a:cs typeface="Courier New" charset="0"/>
                </a:rPr>
                <a:t>1</a:t>
              </a:r>
              <a:r>
                <a:rPr lang="en-US" sz="1200" b="1" dirty="0" smtClean="0">
                  <a:latin typeface="Courier New" charset="0"/>
                  <a:ea typeface="Courier New" charset="0"/>
                  <a:cs typeface="Courier New" charset="0"/>
                </a:rPr>
                <a:t>off</a:t>
              </a:r>
              <a:endParaRPr lang="en-US" sz="1200" b="1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5702159" y="2412954"/>
            <a:ext cx="0" cy="395460"/>
          </a:xfrm>
          <a:prstGeom prst="straightConnector1">
            <a:avLst/>
          </a:prstGeom>
          <a:ln w="38100">
            <a:solidFill>
              <a:srgbClr val="EB22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60293" y="2061837"/>
            <a:ext cx="24609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Interaction-Specific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On-rate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797207" y="3527377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604556" y="4129126"/>
            <a:ext cx="24609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Interaction-Specific</a:t>
            </a:r>
          </a:p>
          <a:p>
            <a:pPr algn="ct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Off-rate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385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20947" y="638810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67478" y="44415"/>
            <a:ext cx="561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Revised Ab-Peptide Array Binding Kinetics Model</a:t>
            </a:r>
            <a:endParaRPr lang="en-US" b="1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03330" y="1313900"/>
            <a:ext cx="5943600" cy="4329270"/>
            <a:chOff x="-120320" y="764584"/>
            <a:chExt cx="5943600" cy="432927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0320" y="1283854"/>
              <a:ext cx="5943600" cy="381000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144890" y="764584"/>
              <a:ext cx="5414229" cy="3783353"/>
              <a:chOff x="144890" y="764584"/>
              <a:chExt cx="5414229" cy="37833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34316" y="764584"/>
                <a:ext cx="36343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smtClean="0">
                    <a:latin typeface="Arial" charset="0"/>
                    <a:ea typeface="Arial" charset="0"/>
                    <a:cs typeface="Arial" charset="0"/>
                  </a:rPr>
                  <a:t>Revised Binding Model </a:t>
                </a:r>
                <a:r>
                  <a:rPr lang="en-US" u="sng" dirty="0" smtClean="0">
                    <a:latin typeface="Arial" charset="0"/>
                    <a:ea typeface="Arial" charset="0"/>
                    <a:cs typeface="Arial" charset="0"/>
                  </a:rPr>
                  <a:t>Equations</a:t>
                </a:r>
                <a:endParaRPr lang="en-US" u="sng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329291" y="1264985"/>
                <a:ext cx="1082566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4890" y="2824121"/>
                <a:ext cx="5414229" cy="498764"/>
              </a:xfrm>
              <a:prstGeom prst="rect">
                <a:avLst/>
              </a:prstGeom>
              <a:solidFill>
                <a:srgbClr val="FF0000">
                  <a:alpha val="12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900986" y="1767015"/>
                <a:ext cx="1046747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113544" y="3323932"/>
                <a:ext cx="1046747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50881" y="2264150"/>
                <a:ext cx="1046747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796395" y="3929356"/>
                <a:ext cx="2125896" cy="618581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Rectangle 28"/>
          <p:cNvSpPr/>
          <p:nvPr/>
        </p:nvSpPr>
        <p:spPr>
          <a:xfrm>
            <a:off x="8989900" y="1334822"/>
            <a:ext cx="1984599" cy="498348"/>
          </a:xfrm>
          <a:prstGeom prst="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 / Revised Terms and Equations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95511" y="2481231"/>
            <a:ext cx="669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99927" y="2306036"/>
            <a:ext cx="3052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Change in Unbound [Ab] vs. Time</a:t>
            </a:r>
            <a:endParaRPr lang="en-US" sz="1400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695511" y="2965122"/>
            <a:ext cx="669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4825" y="2789927"/>
            <a:ext cx="3142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Change in </a:t>
            </a:r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Unbound [Pep]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vs. Time</a:t>
            </a:r>
            <a:endParaRPr lang="en-US" sz="1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99263" y="3607738"/>
            <a:ext cx="669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1151" y="3206876"/>
            <a:ext cx="2287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Change in Low-Affinity Encounter Complex [</a:t>
            </a:r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*] vs. Time</a:t>
            </a:r>
            <a:endParaRPr lang="en-US" sz="1400" b="1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31624" y="4158076"/>
            <a:ext cx="669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86137" y="4008518"/>
            <a:ext cx="2287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Change in High-Affinity Induced Fit Complex [</a:t>
            </a:r>
            <a:r>
              <a:rPr lang="en-US" sz="1400" b="1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] vs. Time</a:t>
            </a:r>
            <a:endParaRPr lang="en-US" sz="14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117656" y="4782205"/>
            <a:ext cx="6746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758774" y="4412873"/>
            <a:ext cx="2287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mtClean="0">
                <a:latin typeface="Arial" charset="0"/>
                <a:ea typeface="Arial" charset="0"/>
                <a:cs typeface="Arial" charset="0"/>
              </a:rPr>
              <a:t>Revised Model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Parameters and Constants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6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6194" y="644585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5665" y="-10260"/>
            <a:ext cx="1028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smtClean="0">
                <a:latin typeface="Arial" charset="0"/>
                <a:ea typeface="Arial" charset="0"/>
                <a:cs typeface="Arial" charset="0"/>
              </a:rPr>
              <a:t>VERSION 1.0 Revised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Ab-Peptide Array Binding Kinetics Model with Simulation of Differential Equations</a:t>
            </a:r>
            <a:endParaRPr lang="en-US" sz="1600" b="1" u="sng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91321" y="1120503"/>
            <a:ext cx="5688990" cy="4151120"/>
            <a:chOff x="5943600" y="781123"/>
            <a:chExt cx="6087986" cy="47043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781123"/>
              <a:ext cx="6087986" cy="470435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H="1" flipV="1">
              <a:off x="6816436" y="1782618"/>
              <a:ext cx="701964" cy="92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518400" y="1597952"/>
              <a:ext cx="2364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[</a:t>
              </a:r>
              <a:r>
                <a:rPr lang="en-US" dirty="0" err="1" smtClean="0">
                  <a:latin typeface="Arial" charset="0"/>
                  <a:ea typeface="Arial" charset="0"/>
                  <a:cs typeface="Arial" charset="0"/>
                </a:rPr>
                <a:t>AbPep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] Fast Binders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171709" y="2944083"/>
              <a:ext cx="316345" cy="4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935909" y="2574751"/>
              <a:ext cx="2416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[</a:t>
              </a:r>
              <a:r>
                <a:rPr lang="en-US" dirty="0" err="1" smtClean="0">
                  <a:latin typeface="Arial" charset="0"/>
                  <a:ea typeface="Arial" charset="0"/>
                  <a:cs typeface="Arial" charset="0"/>
                </a:rPr>
                <a:t>AbPep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] Slow Binders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82120" y="519542"/>
            <a:ext cx="6107392" cy="526980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(VERY PRELIMINARY) Revised Mathematical Model is Better Simulating Experimentally Observed Bi-Modal Intensities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857135" y="3149191"/>
            <a:ext cx="5943600" cy="931744"/>
            <a:chOff x="-120320" y="832005"/>
            <a:chExt cx="5943600" cy="93174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b="88804"/>
            <a:stretch/>
          </p:blipFill>
          <p:spPr>
            <a:xfrm>
              <a:off x="-120320" y="1283854"/>
              <a:ext cx="5943600" cy="426552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1111118" y="832005"/>
              <a:ext cx="3518912" cy="931744"/>
              <a:chOff x="1111118" y="832005"/>
              <a:chExt cx="3518912" cy="931744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111118" y="832005"/>
                <a:ext cx="3518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dirty="0" smtClean="0">
                    <a:latin typeface="Arial" charset="0"/>
                    <a:ea typeface="Arial" charset="0"/>
                    <a:cs typeface="Arial" charset="0"/>
                  </a:rPr>
                  <a:t>Revised Binding Model Equation</a:t>
                </a:r>
                <a:endParaRPr lang="en-US" u="sng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329291" y="1264985"/>
                <a:ext cx="1082566" cy="498764"/>
              </a:xfrm>
              <a:prstGeom prst="rect">
                <a:avLst/>
              </a:prstGeom>
              <a:solidFill>
                <a:srgbClr val="FF0000">
                  <a:alpha val="1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8" name="Straight Arrow Connector 37"/>
          <p:cNvCxnSpPr/>
          <p:nvPr/>
        </p:nvCxnSpPr>
        <p:spPr>
          <a:xfrm flipV="1">
            <a:off x="9491311" y="3960867"/>
            <a:ext cx="0" cy="691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901541" y="4607610"/>
            <a:ext cx="31602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Simulation Binding Distribution</a:t>
            </a:r>
          </a:p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Very Sensitive to k2 values</a:t>
            </a:r>
          </a:p>
          <a:p>
            <a:pPr algn="ctr"/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(Ab-Peptide interaction specific on/off rates)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840832" y="677484"/>
            <a:ext cx="48153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(VERY PRELIMINARY) Simulation: 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Generate a Log-Normal Distribution Set Of On-Rates (k2on)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Fix k1on/off (diffusion) and k2off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Simulate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Bound Concentration for X minutes for all On-Rates, in 0.5 sec increments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Aggregate the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vs. Time Data for All On-Rates and Sort By Time Increment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Plot the Max [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] Observed vs. Time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83534" y="5267551"/>
            <a:ext cx="6107392" cy="1240578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(VERY PRELIMINARY) Revised Model Needs a Lot of Work to Replicate Experimental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May need to start with a multi-mode distribution of on-rates to simulate observed [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 (i.e. Fluorescence) signal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] vs. Time Should be Smoother than Current Simulation</a:t>
            </a:r>
            <a:endParaRPr lang="en-US" sz="1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6194" y="644585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2537" y="-21598"/>
            <a:ext cx="1028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smtClean="0">
                <a:latin typeface="Arial" charset="0"/>
                <a:ea typeface="Arial" charset="0"/>
                <a:cs typeface="Arial" charset="0"/>
              </a:rPr>
              <a:t>VERSION 2.0 Revised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Ab-Peptide Array Binding Kinetics Model with Simulation of Differential Equations</a:t>
            </a:r>
            <a:endParaRPr lang="en-US" sz="16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9361" y="335825"/>
            <a:ext cx="6107392" cy="752740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VERSION 2.0 (VERY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PRELIMINARY) Revised Mathematical Model is Better Simulating Experimentally Observed Bi-Modal Intensities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4532" y="293069"/>
            <a:ext cx="431597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Version 2.0 (VERY PRELIMINARY) Simulation: 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Generate a Bimodal Distribution Set Of Association Constants (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Simulate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Bound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Concentration after 120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minute incubation using two-state binding model system of equations.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050" r="2955" b="4675"/>
          <a:stretch/>
        </p:blipFill>
        <p:spPr>
          <a:xfrm>
            <a:off x="119361" y="1909498"/>
            <a:ext cx="4566064" cy="4489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510" r="2789" b="4828"/>
          <a:stretch/>
        </p:blipFill>
        <p:spPr>
          <a:xfrm>
            <a:off x="4685425" y="1945572"/>
            <a:ext cx="4531820" cy="44172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95" y="2499598"/>
            <a:ext cx="2580808" cy="2578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2537" y="1629995"/>
            <a:ext cx="339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b="1" u="sng" dirty="0" err="1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b="1" u="sng" baseline="-25000" dirty="0" err="1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 Bimodal Distribution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14674" y="1665669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Simulated [</a:t>
            </a:r>
            <a:r>
              <a:rPr lang="en-US" b="1" u="sng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] Distribution</a:t>
            </a:r>
          </a:p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120 minute Incubation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358072" y="1934874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smtClean="0">
                <a:latin typeface="Arial" charset="0"/>
                <a:ea typeface="Arial" charset="0"/>
                <a:cs typeface="Arial" charset="0"/>
              </a:rPr>
              <a:t>Observed Distribution</a:t>
            </a:r>
            <a:endParaRPr lang="en-US" b="1" u="sng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120 minute Incubation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01179" y="6261186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53711" y="6169528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baseline="-25000">
                <a:latin typeface="Arial" charset="0"/>
                <a:ea typeface="Arial" charset="0"/>
                <a:cs typeface="Arial" charset="0"/>
              </a:rPr>
              <a:t>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62517" y="5078017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Intensity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6194" y="644585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2537" y="-21598"/>
            <a:ext cx="1028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VERSION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2.1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Revised Ab-Peptide Array Binding Kinetics Model with Simulation of Differential Equations</a:t>
            </a:r>
            <a:endParaRPr lang="en-US" sz="16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9361" y="398885"/>
            <a:ext cx="6107392" cy="515513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VERSION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2.1 (Includes k2 off-rate distribution)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Revised Mathematical Model is Better Simulating Experimentally Observed Bi-Modal Intensities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04532" y="293069"/>
            <a:ext cx="4315971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Version 2.0 (VERY PRELIMINARY) Simulation: 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Generate a Bimodal Distribution Set Of Association Constants (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marL="342900" indent="-342900">
              <a:buAutoNum type="arabicParenR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Simulate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Bound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Concentration after 120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minute incubation using two-state binding model system of equations.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92" y="2704808"/>
            <a:ext cx="3046883" cy="304406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922850" y="2027121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Observed Distribution</a:t>
            </a:r>
          </a:p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120 minute Incubation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63112" y="6027395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1401" y="1083125"/>
            <a:ext cx="5943600" cy="498764"/>
            <a:chOff x="-120320" y="1264985"/>
            <a:chExt cx="5943600" cy="4987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b="88804"/>
            <a:stretch/>
          </p:blipFill>
          <p:spPr>
            <a:xfrm>
              <a:off x="-120320" y="1283854"/>
              <a:ext cx="5943600" cy="42655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329291" y="1264985"/>
              <a:ext cx="1082566" cy="498764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86" y="1860373"/>
            <a:ext cx="2195080" cy="19638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2792" y="3717019"/>
            <a:ext cx="48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>
                <a:latin typeface="Arial" charset="0"/>
                <a:ea typeface="Arial" charset="0"/>
                <a:cs typeface="Arial" charset="0"/>
              </a:rPr>
              <a:t>on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284" y="4193667"/>
            <a:ext cx="2240482" cy="200449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64375" y="6119689"/>
            <a:ext cx="488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off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146" y="2361986"/>
            <a:ext cx="4149088" cy="371207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73762" y="2018161"/>
            <a:ext cx="359585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Simulated [</a:t>
            </a:r>
            <a:r>
              <a:rPr lang="en-US" b="1" u="sng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] Distribution</a:t>
            </a:r>
          </a:p>
          <a:p>
            <a:pPr algn="ctr"/>
            <a:r>
              <a:rPr lang="en-US" b="1" u="sng" dirty="0" smtClean="0">
                <a:latin typeface="Arial" charset="0"/>
                <a:ea typeface="Arial" charset="0"/>
                <a:cs typeface="Arial" charset="0"/>
              </a:rPr>
              <a:t>120 minute Incubation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016" y="1701637"/>
            <a:ext cx="3651962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on Bimodal (Normal)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398241" y="4044335"/>
            <a:ext cx="383951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off Bimodal (</a:t>
            </a:r>
            <a:r>
              <a:rPr lang="en-US" sz="1400" b="1" u="sng" dirty="0" err="1" smtClean="0">
                <a:latin typeface="Arial" charset="0"/>
                <a:ea typeface="Arial" charset="0"/>
                <a:cs typeface="Arial" charset="0"/>
              </a:rPr>
              <a:t>LogNorm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9447833" y="5683278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Intensity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3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653" y="1724358"/>
            <a:ext cx="3587377" cy="43385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84" y="520600"/>
            <a:ext cx="2902976" cy="29077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84" y="3522962"/>
            <a:ext cx="2923365" cy="295707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6194" y="644585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236" y="-22042"/>
            <a:ext cx="5020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VERSION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2.1 Simulating Sample-Specific Binding</a:t>
            </a:r>
            <a:endParaRPr lang="en-US" sz="16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4911" y="50155"/>
            <a:ext cx="6383039" cy="420816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Chagas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Sample 6041, Specific Binders (&gt;= 2-fold 6041 vs. all </a:t>
            </a:r>
            <a:r>
              <a:rPr lang="en-US" sz="14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Chagas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panel)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615" y="3131962"/>
            <a:ext cx="48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>
                <a:latin typeface="Arial" charset="0"/>
                <a:ea typeface="Arial" charset="0"/>
                <a:cs typeface="Arial" charset="0"/>
              </a:rPr>
              <a:t>on</a:t>
            </a:r>
            <a:endParaRPr lang="en-US" sz="1200"/>
          </a:p>
        </p:txBody>
      </p:sp>
      <p:sp>
        <p:nvSpPr>
          <p:cNvPr id="24" name="Rectangle 23"/>
          <p:cNvSpPr/>
          <p:nvPr/>
        </p:nvSpPr>
        <p:spPr>
          <a:xfrm>
            <a:off x="586194" y="6203042"/>
            <a:ext cx="488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off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1731" y="422891"/>
            <a:ext cx="3651962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on Bimodal (Normal)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87955" y="3484544"/>
            <a:ext cx="383951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off Bimodal (</a:t>
            </a:r>
            <a:r>
              <a:rPr lang="en-US" sz="1400" b="1" u="sng" dirty="0" err="1" smtClean="0">
                <a:latin typeface="Arial" charset="0"/>
                <a:ea typeface="Arial" charset="0"/>
                <a:cs typeface="Arial" charset="0"/>
              </a:rPr>
              <a:t>LogNorm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8299533" y="1693904"/>
            <a:ext cx="3738417" cy="4368087"/>
            <a:chOff x="7700599" y="1056700"/>
            <a:chExt cx="3738417" cy="436808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0599" y="1105899"/>
              <a:ext cx="3571158" cy="4318888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745376" y="1056700"/>
              <a:ext cx="36936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u="sng" dirty="0" smtClean="0">
                  <a:latin typeface="Arial" charset="0"/>
                  <a:ea typeface="Arial" charset="0"/>
                  <a:cs typeface="Arial" charset="0"/>
                </a:rPr>
                <a:t>Experimental 6041 Specific Binding Distribution</a:t>
              </a:r>
            </a:p>
            <a:p>
              <a:pPr algn="ctr"/>
              <a:r>
                <a:rPr lang="en-US" sz="1200" b="1" u="sng" dirty="0" smtClean="0">
                  <a:latin typeface="Arial" charset="0"/>
                  <a:ea typeface="Arial" charset="0"/>
                  <a:cs typeface="Arial" charset="0"/>
                </a:rPr>
                <a:t>120 min incubation, 10X Wash</a:t>
              </a:r>
              <a:endParaRPr lang="en-US" sz="1200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875620" y="1699799"/>
            <a:ext cx="346441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u="sng" smtClean="0">
                <a:latin typeface="Arial" charset="0"/>
                <a:ea typeface="Arial" charset="0"/>
                <a:cs typeface="Arial" charset="0"/>
              </a:rPr>
              <a:t>Simulated 6041 </a:t>
            </a:r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Specific Binding Distribution</a:t>
            </a:r>
          </a:p>
          <a:p>
            <a:pPr algn="ctr"/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120 min incubation, 10X Wash</a:t>
            </a:r>
            <a:endParaRPr lang="en-US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667845" y="1130162"/>
            <a:ext cx="551750" cy="253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19595" y="745689"/>
            <a:ext cx="4315971" cy="738664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on distribution needed to be shifted towards faster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Interaction specific induced fit conformation change to simulate sample-specific binding distribution.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51823" y="5939776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425067" y="5926524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Intensity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766657" y="4369598"/>
            <a:ext cx="551750" cy="253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21840" y="3904682"/>
            <a:ext cx="2078503" cy="1600438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off distribution needed to be shifted slightly towards slower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nteraction specific dissociation to simulate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sample-specific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binding distribution.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69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81" y="1797345"/>
            <a:ext cx="3838309" cy="3848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8" y="3537530"/>
            <a:ext cx="2908915" cy="2916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81" y="523270"/>
            <a:ext cx="2888142" cy="2896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434" y="1766397"/>
            <a:ext cx="3589202" cy="387988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6194" y="6445852"/>
            <a:ext cx="2724572" cy="476721"/>
          </a:xfrm>
        </p:spPr>
        <p:txBody>
          <a:bodyPr/>
          <a:lstStyle/>
          <a:p>
            <a:r>
              <a:rPr lang="en-US" sz="1000" dirty="0" smtClean="0"/>
              <a:t>HealthTell Proprietary </a:t>
            </a:r>
            <a:r>
              <a:rPr lang="en-US" sz="1000" dirty="0"/>
              <a:t>and </a:t>
            </a:r>
            <a:r>
              <a:rPr lang="en-US" sz="1000" dirty="0" smtClean="0"/>
              <a:t>Confidential</a:t>
            </a:r>
          </a:p>
          <a:p>
            <a:r>
              <a:rPr lang="en-US" sz="1000" dirty="0"/>
              <a:t>Author: Matthew P. Greving, 02/11/2016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B14729-14DF-B943-A0EB-0A5B05D46B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236" y="-22042"/>
            <a:ext cx="5020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VERSION </a:t>
            </a:r>
            <a:r>
              <a:rPr lang="en-US" sz="1600" b="1" u="sng" dirty="0" smtClean="0">
                <a:latin typeface="Arial" charset="0"/>
                <a:ea typeface="Arial" charset="0"/>
                <a:cs typeface="Arial" charset="0"/>
              </a:rPr>
              <a:t>2.1 Simulating Sample-Specific Binding</a:t>
            </a:r>
            <a:endParaRPr lang="en-US" sz="1600" b="1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4911" y="50155"/>
            <a:ext cx="6383039" cy="420816"/>
          </a:xfrm>
          <a:prstGeom prst="rect">
            <a:avLst/>
          </a:prstGeom>
          <a:solidFill>
            <a:schemeClr val="bg1">
              <a:lumMod val="75000"/>
              <a:alpha val="48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Chagas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Sample 6051, Specific Binders (&gt;= 2-fold 6051 vs. all </a:t>
            </a:r>
            <a:r>
              <a:rPr lang="en-US" sz="1400" dirty="0" err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Chagas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panel)</a:t>
            </a:r>
            <a:endParaRPr lang="en-US" sz="1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1333" y="3142414"/>
            <a:ext cx="48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>
                <a:latin typeface="Arial" charset="0"/>
                <a:ea typeface="Arial" charset="0"/>
                <a:cs typeface="Arial" charset="0"/>
              </a:rPr>
              <a:t>on</a:t>
            </a:r>
            <a:endParaRPr lang="en-US" sz="1200"/>
          </a:p>
        </p:txBody>
      </p:sp>
      <p:sp>
        <p:nvSpPr>
          <p:cNvPr id="24" name="Rectangle 23"/>
          <p:cNvSpPr/>
          <p:nvPr/>
        </p:nvSpPr>
        <p:spPr>
          <a:xfrm>
            <a:off x="852487" y="6192165"/>
            <a:ext cx="4880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2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off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1731" y="422891"/>
            <a:ext cx="3651962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smtClean="0">
                <a:latin typeface="Arial" charset="0"/>
                <a:ea typeface="Arial" charset="0"/>
                <a:cs typeface="Arial" charset="0"/>
              </a:rPr>
              <a:t>on Bimodal (Normal)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87955" y="3484544"/>
            <a:ext cx="3839513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Input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="1" u="sng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off Bimodal (</a:t>
            </a:r>
            <a:r>
              <a:rPr lang="en-US" sz="1400" b="1" u="sng" dirty="0" err="1" smtClean="0">
                <a:latin typeface="Arial" charset="0"/>
                <a:ea typeface="Arial" charset="0"/>
                <a:cs typeface="Arial" charset="0"/>
              </a:rPr>
              <a:t>LogNorm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400" b="1" u="sng" dirty="0" smtClean="0">
                <a:latin typeface="Arial" charset="0"/>
                <a:ea typeface="Arial" charset="0"/>
                <a:cs typeface="Arial" charset="0"/>
              </a:rPr>
              <a:t>Distribution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8344310" y="1693904"/>
            <a:ext cx="369364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Experimental 6051 Specific Binding Distribution</a:t>
            </a:r>
          </a:p>
          <a:p>
            <a:pPr algn="ctr"/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120 min incubation, 10X Wash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779729" y="1693904"/>
            <a:ext cx="3464410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Simulated 6051 Specific Binding Distribution</a:t>
            </a:r>
          </a:p>
          <a:p>
            <a:pPr algn="ctr"/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120 min incubation, 10X Wash</a:t>
            </a:r>
            <a:endParaRPr lang="en-US" sz="12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667845" y="1130162"/>
            <a:ext cx="551750" cy="2535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19595" y="745689"/>
            <a:ext cx="4315971" cy="738664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on distribution needed to be shifted towards faster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Interaction specific induced fit conformation change to simulate sample-specific binding distribution.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13253" y="5589946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]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226763" y="5534113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AbPep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Intensity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517367" y="4369598"/>
            <a:ext cx="801040" cy="3353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21840" y="3904682"/>
            <a:ext cx="2078503" cy="1600438"/>
          </a:xfrm>
          <a:prstGeom prst="rect">
            <a:avLst/>
          </a:prstGeom>
          <a:ln w="222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off distribution needed to be shifted slightly towards slower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nteraction specific dissociation to simulate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sample-specific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binding distribution.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960</Words>
  <Application>Microsoft Macintosh PowerPoint</Application>
  <PresentationFormat>Widescreen</PresentationFormat>
  <Paragraphs>151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Courier New</vt:lpstr>
      <vt:lpstr>Myriad Web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Greving</dc:creator>
  <cp:lastModifiedBy>Matthew Greving</cp:lastModifiedBy>
  <cp:revision>58</cp:revision>
  <dcterms:created xsi:type="dcterms:W3CDTF">2016-02-10T22:30:52Z</dcterms:created>
  <dcterms:modified xsi:type="dcterms:W3CDTF">2016-02-18T18:47:55Z</dcterms:modified>
</cp:coreProperties>
</file>